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9530E-56DB-44ED-A07C-3F628C17E370}" type="datetimeFigureOut">
              <a:rPr lang="lv-LV" smtClean="0"/>
              <a:pPr/>
              <a:t>2021.05.11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DC58CAB-E6C7-449A-8491-81772533494A}"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9530E-56DB-44ED-A07C-3F628C17E370}" type="datetimeFigureOut">
              <a:rPr lang="lv-LV" smtClean="0"/>
              <a:pPr/>
              <a:t>2021.05.11</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58CAB-E6C7-449A-8491-81772533494A}"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lv-LV" dirty="0"/>
          </a:p>
        </p:txBody>
      </p:sp>
      <p:sp>
        <p:nvSpPr>
          <p:cNvPr id="3" name="Subtitle 2"/>
          <p:cNvSpPr>
            <a:spLocks noGrp="1"/>
          </p:cNvSpPr>
          <p:nvPr>
            <p:ph type="subTitle" idx="1"/>
          </p:nvPr>
        </p:nvSpPr>
        <p:spPr/>
        <p:txBody>
          <a:bodyPr/>
          <a:lstStyle/>
          <a:p>
            <a:endParaRPr lang="lv-LV"/>
          </a:p>
        </p:txBody>
      </p:sp>
      <p:pic>
        <p:nvPicPr>
          <p:cNvPr id="4" name="Picture 3" descr="Graphical user interface, application&#10;&#10;Description automatically generated"/>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1043608" y="836712"/>
            <a:ext cx="6984776" cy="489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Daugavpils-Zilupe-Grebņeva</a:t>
            </a:r>
            <a:endParaRPr lang="lv-LV" dirty="0"/>
          </a:p>
        </p:txBody>
      </p:sp>
      <p:pic>
        <p:nvPicPr>
          <p:cNvPr id="4" name="Content Placeholder 3" descr="Daugavpils.jpg"/>
          <p:cNvPicPr>
            <a:picLocks noGrp="1" noChangeAspect="1"/>
          </p:cNvPicPr>
          <p:nvPr>
            <p:ph idx="1"/>
          </p:nvPr>
        </p:nvPicPr>
        <p:blipFill>
          <a:blip r:embed="rId2" cstate="print"/>
          <a:stretch>
            <a:fillRect/>
          </a:stretch>
        </p:blipFill>
        <p:spPr>
          <a:xfrm>
            <a:off x="1187624" y="1772816"/>
            <a:ext cx="2304256" cy="3384376"/>
          </a:xfrm>
        </p:spPr>
      </p:pic>
      <p:pic>
        <p:nvPicPr>
          <p:cNvPr id="3074" name="Picture 2"/>
          <p:cNvPicPr>
            <a:picLocks noChangeAspect="1" noChangeArrowheads="1"/>
          </p:cNvPicPr>
          <p:nvPr/>
        </p:nvPicPr>
        <p:blipFill>
          <a:blip r:embed="rId3" cstate="print"/>
          <a:srcRect/>
          <a:stretch>
            <a:fillRect/>
          </a:stretch>
        </p:blipFill>
        <p:spPr bwMode="auto">
          <a:xfrm>
            <a:off x="4355976" y="1772816"/>
            <a:ext cx="3240360" cy="43204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Ape-Valka</a:t>
            </a:r>
            <a:endParaRPr lang="lv-LV"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79512" y="1124744"/>
            <a:ext cx="2519363" cy="3359150"/>
          </a:xfrm>
          <a:prstGeom prst="rect">
            <a:avLst/>
          </a:prstGeom>
          <a:noFill/>
          <a:ln w="9525">
            <a:noFill/>
            <a:miter lim="800000"/>
            <a:headEnd/>
            <a:tailEnd/>
          </a:ln>
        </p:spPr>
      </p:pic>
      <p:pic>
        <p:nvPicPr>
          <p:cNvPr id="4100" name="Picture 4" descr="D:\dokumenti\user\desktop\VS\LV karte\Valja1.jpg"/>
          <p:cNvPicPr>
            <a:picLocks noChangeAspect="1" noChangeArrowheads="1"/>
          </p:cNvPicPr>
          <p:nvPr/>
        </p:nvPicPr>
        <p:blipFill>
          <a:blip r:embed="rId3" cstate="print"/>
          <a:srcRect/>
          <a:stretch>
            <a:fillRect/>
          </a:stretch>
        </p:blipFill>
        <p:spPr bwMode="auto">
          <a:xfrm>
            <a:off x="2843808" y="1340768"/>
            <a:ext cx="5097102" cy="52565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Salacgrīva - Saulkrasti</a:t>
            </a:r>
            <a:endParaRPr lang="lv-LV" dirty="0"/>
          </a:p>
        </p:txBody>
      </p:sp>
      <p:pic>
        <p:nvPicPr>
          <p:cNvPr id="4" name="Content Placeholder 3" descr="Salacgrīva 2.jpg"/>
          <p:cNvPicPr>
            <a:picLocks noGrp="1" noChangeAspect="1"/>
          </p:cNvPicPr>
          <p:nvPr>
            <p:ph idx="1"/>
          </p:nvPr>
        </p:nvPicPr>
        <p:blipFill>
          <a:blip r:embed="rId2" cstate="print"/>
          <a:stretch>
            <a:fillRect/>
          </a:stretch>
        </p:blipFill>
        <p:spPr>
          <a:xfrm>
            <a:off x="683568" y="1196752"/>
            <a:ext cx="2339752" cy="3119670"/>
          </a:xfrm>
        </p:spPr>
      </p:pic>
      <p:pic>
        <p:nvPicPr>
          <p:cNvPr id="5122" name="Picture 2" descr="D:\dokumenti\user\desktop\VS\LV karte\Saulkrasti1.jpg"/>
          <p:cNvPicPr>
            <a:picLocks noChangeAspect="1" noChangeArrowheads="1"/>
          </p:cNvPicPr>
          <p:nvPr/>
        </p:nvPicPr>
        <p:blipFill>
          <a:blip r:embed="rId3" cstate="print"/>
          <a:srcRect/>
          <a:stretch>
            <a:fillRect/>
          </a:stretch>
        </p:blipFill>
        <p:spPr bwMode="auto">
          <a:xfrm>
            <a:off x="3779912" y="1196752"/>
            <a:ext cx="4464496" cy="494454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Mums, sporta skolotājiem:</a:t>
            </a:r>
            <a:endParaRPr lang="lv-LV" dirty="0"/>
          </a:p>
        </p:txBody>
      </p:sp>
      <p:sp>
        <p:nvSpPr>
          <p:cNvPr id="5" name="Content Placeholder 4"/>
          <p:cNvSpPr>
            <a:spLocks noGrp="1"/>
          </p:cNvSpPr>
          <p:nvPr>
            <p:ph idx="1"/>
          </p:nvPr>
        </p:nvSpPr>
        <p:spPr/>
        <p:txBody>
          <a:bodyPr/>
          <a:lstStyle/>
          <a:p>
            <a:pPr>
              <a:buNone/>
            </a:pPr>
            <a:r>
              <a:rPr lang="lv-LV" dirty="0" smtClean="0"/>
              <a:t>    Antonijai, Dacei, Matīsam, Ivonnai un Vilnim sanāca šāda kontūra, bet Jums?</a:t>
            </a:r>
            <a:endParaRPr lang="lv-LV" dirty="0"/>
          </a:p>
        </p:txBody>
      </p:sp>
      <p:pic>
        <p:nvPicPr>
          <p:cNvPr id="6" name="Content Placeholder 3" descr="Screenshot_20210506_200427_com.runtastic.android.jpg"/>
          <p:cNvPicPr>
            <a:picLocks noChangeAspect="1"/>
          </p:cNvPicPr>
          <p:nvPr/>
        </p:nvPicPr>
        <p:blipFill>
          <a:blip r:embed="rId2" cstate="print"/>
          <a:stretch>
            <a:fillRect/>
          </a:stretch>
        </p:blipFill>
        <p:spPr>
          <a:xfrm>
            <a:off x="6300192" y="2852936"/>
            <a:ext cx="2088232" cy="35283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RZVSK</a:t>
            </a:r>
            <a:endParaRPr lang="lv-LV" dirty="0"/>
          </a:p>
        </p:txBody>
      </p:sp>
      <p:sp>
        <p:nvSpPr>
          <p:cNvPr id="3" name="Content Placeholder 2"/>
          <p:cNvSpPr>
            <a:spLocks noGrp="1"/>
          </p:cNvSpPr>
          <p:nvPr>
            <p:ph idx="1"/>
          </p:nvPr>
        </p:nvSpPr>
        <p:spPr/>
        <p:txBody>
          <a:bodyPr>
            <a:normAutofit fontScale="92500" lnSpcReduction="20000"/>
          </a:bodyPr>
          <a:lstStyle/>
          <a:p>
            <a:r>
              <a:rPr lang="lv-LV" b="1" i="1" dirty="0"/>
              <a:t>“IZCILPO LATVIJAS KONTŪRU” </a:t>
            </a:r>
            <a:endParaRPr lang="lv-LV" dirty="0"/>
          </a:p>
          <a:p>
            <a:r>
              <a:rPr lang="lv-LV" b="1" dirty="0"/>
              <a:t>mūsu Rīgas Ziepniekkalna vidusskolai blakus esošajās meža takās.</a:t>
            </a:r>
          </a:p>
          <a:p>
            <a:r>
              <a:rPr lang="lv-LV" b="1" dirty="0"/>
              <a:t>MĒRĶIS</a:t>
            </a:r>
            <a:r>
              <a:rPr lang="lv-LV" b="1" dirty="0" smtClean="0"/>
              <a:t>: 	</a:t>
            </a:r>
          </a:p>
          <a:p>
            <a:pPr lvl="1">
              <a:buFont typeface="Wingdings" pitchFamily="2" charset="2"/>
              <a:buChar char="v"/>
            </a:pPr>
            <a:r>
              <a:rPr lang="lv-LV" b="1" dirty="0" smtClean="0"/>
              <a:t>Izkustēties (maršruta garums 3 km)!!!</a:t>
            </a:r>
            <a:endParaRPr lang="lv-LV" b="1" dirty="0" smtClean="0"/>
          </a:p>
          <a:p>
            <a:pPr lvl="1">
              <a:buFont typeface="Wingdings" pitchFamily="2" charset="2"/>
              <a:buChar char="v"/>
            </a:pPr>
            <a:r>
              <a:rPr lang="lv-LV" b="1" dirty="0" smtClean="0"/>
              <a:t>Iepazīt rajona mežu!</a:t>
            </a:r>
          </a:p>
          <a:p>
            <a:pPr lvl="1">
              <a:buFont typeface="Wingdings" pitchFamily="2" charset="2"/>
              <a:buChar char="v"/>
            </a:pPr>
            <a:r>
              <a:rPr lang="lv-LV" b="1" dirty="0" smtClean="0"/>
              <a:t>Atpazīt karti!</a:t>
            </a:r>
          </a:p>
          <a:p>
            <a:pPr lvl="1">
              <a:buFont typeface="Wingdings" pitchFamily="2" charset="2"/>
              <a:buChar char="v"/>
            </a:pPr>
            <a:r>
              <a:rPr lang="lv-LV" b="1" dirty="0" smtClean="0"/>
              <a:t>Orientēties dabā!</a:t>
            </a:r>
          </a:p>
          <a:p>
            <a:pPr lvl="1">
              <a:buFont typeface="Wingdings" pitchFamily="2" charset="2"/>
              <a:buChar char="v"/>
            </a:pPr>
            <a:r>
              <a:rPr lang="lv-LV" b="1" dirty="0" smtClean="0"/>
              <a:t>Gūt emocijas!</a:t>
            </a:r>
          </a:p>
          <a:p>
            <a:pPr lvl="1">
              <a:buFont typeface="Wingdings" pitchFamily="2" charset="2"/>
              <a:buChar char="v"/>
            </a:pPr>
            <a:r>
              <a:rPr lang="lv-LV" b="1" dirty="0" smtClean="0"/>
              <a:t>Atbalstīt kustību “MĒS ESAM SPORTIŅĀ”!</a:t>
            </a:r>
          </a:p>
          <a:p>
            <a:pPr lvl="8"/>
            <a:endParaRPr lang="lv-LV" dirty="0"/>
          </a:p>
          <a:p>
            <a:endParaRPr lang="lv-L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RZVSK</a:t>
            </a:r>
            <a:endParaRPr lang="lv-LV" dirty="0"/>
          </a:p>
        </p:txBody>
      </p:sp>
      <p:sp>
        <p:nvSpPr>
          <p:cNvPr id="3" name="Content Placeholder 2"/>
          <p:cNvSpPr>
            <a:spLocks noGrp="1"/>
          </p:cNvSpPr>
          <p:nvPr>
            <p:ph idx="1"/>
          </p:nvPr>
        </p:nvSpPr>
        <p:spPr/>
        <p:txBody>
          <a:bodyPr>
            <a:normAutofit fontScale="77500" lnSpcReduction="20000"/>
          </a:bodyPr>
          <a:lstStyle/>
          <a:p>
            <a:pPr lvl="8"/>
            <a:endParaRPr lang="lv-LV" dirty="0" smtClean="0"/>
          </a:p>
          <a:p>
            <a:r>
              <a:rPr lang="lv-LV" b="1" dirty="0" smtClean="0"/>
              <a:t>UZDEVUMI:</a:t>
            </a:r>
          </a:p>
          <a:p>
            <a:pPr lvl="1">
              <a:buFont typeface="Wingdings" pitchFamily="2" charset="2"/>
              <a:buChar char="v"/>
            </a:pPr>
            <a:r>
              <a:rPr lang="lv-LV" b="1" dirty="0" smtClean="0"/>
              <a:t>Piesaistīt ģimeni, draugus vai domubiedrus.</a:t>
            </a:r>
          </a:p>
          <a:p>
            <a:pPr lvl="1">
              <a:buFont typeface="Wingdings" pitchFamily="2" charset="2"/>
              <a:buChar char="v"/>
            </a:pPr>
            <a:r>
              <a:rPr lang="lv-LV" b="1" dirty="0" smtClean="0"/>
              <a:t>Iziet, izskriet, iznūjot vai izbraukt ar divriteni maršrutu.</a:t>
            </a:r>
          </a:p>
          <a:p>
            <a:pPr lvl="1">
              <a:buFont typeface="Wingdings" pitchFamily="2" charset="2"/>
              <a:buChar char="v"/>
            </a:pPr>
            <a:r>
              <a:rPr lang="lv-LV" b="1" dirty="0" smtClean="0"/>
              <a:t>Ievērot individuālās drošības noteikumus.</a:t>
            </a:r>
          </a:p>
          <a:p>
            <a:pPr lvl="1">
              <a:buFont typeface="Wingdings" pitchFamily="2" charset="2"/>
              <a:buChar char="v"/>
            </a:pPr>
            <a:r>
              <a:rPr lang="lv-LV" b="1" dirty="0" smtClean="0"/>
              <a:t>Izpildīt norādītos uzdevumus, </a:t>
            </a:r>
            <a:r>
              <a:rPr lang="lv-LV" b="1" dirty="0" err="1" smtClean="0"/>
              <a:t>izprintēt</a:t>
            </a:r>
            <a:r>
              <a:rPr lang="lv-LV" b="1" dirty="0" smtClean="0"/>
              <a:t>  “Karte” un “Leģenda”.</a:t>
            </a:r>
          </a:p>
          <a:p>
            <a:pPr lvl="1">
              <a:buFont typeface="Wingdings" pitchFamily="2" charset="2"/>
              <a:buChar char="v"/>
            </a:pPr>
            <a:r>
              <a:rPr lang="lv-LV" b="1" dirty="0" smtClean="0"/>
              <a:t>Piebarot meža dzīvniekus un putnus (Salacgrīva).</a:t>
            </a:r>
          </a:p>
          <a:p>
            <a:pPr lvl="1">
              <a:buFont typeface="Wingdings" pitchFamily="2" charset="2"/>
              <a:buChar char="v"/>
            </a:pPr>
            <a:r>
              <a:rPr lang="lv-LV" b="1" dirty="0" smtClean="0"/>
              <a:t>Fiksēt rezultātu (skaits, laiks).</a:t>
            </a:r>
          </a:p>
          <a:p>
            <a:pPr lvl="1">
              <a:buFont typeface="Wingdings" pitchFamily="2" charset="2"/>
              <a:buChar char="v"/>
            </a:pPr>
            <a:r>
              <a:rPr lang="lv-LV" b="1" dirty="0" smtClean="0"/>
              <a:t>Iegūt smukas bildes/video</a:t>
            </a:r>
            <a:r>
              <a:rPr lang="lv-LV" b="1" dirty="0" smtClean="0">
                <a:sym typeface="Wingdings" pitchFamily="2" charset="2"/>
              </a:rPr>
              <a:t></a:t>
            </a:r>
            <a:endParaRPr lang="lv-LV" dirty="0" smtClean="0"/>
          </a:p>
          <a:p>
            <a:r>
              <a:rPr lang="lv-LV" b="1" dirty="0" smtClean="0"/>
              <a:t>VIETA – </a:t>
            </a:r>
            <a:r>
              <a:rPr lang="lv-LV" dirty="0" smtClean="0"/>
              <a:t>VISZAĻĀKĀ UN LIELĀKĀ SPORTA ZĀLE  ZIEPNIEKKALNĀ</a:t>
            </a:r>
          </a:p>
          <a:p>
            <a:r>
              <a:rPr lang="lv-LV" b="1" dirty="0" smtClean="0"/>
              <a:t>LAIKS – 12.05.21. – 17.05.21. (tiks nodrošināts </a:t>
            </a:r>
            <a:r>
              <a:rPr lang="lv-LV" b="1" dirty="0" smtClean="0"/>
              <a:t>maršruta marķējums</a:t>
            </a:r>
            <a:r>
              <a:rPr lang="lv-LV" b="1" dirty="0" smtClean="0"/>
              <a:t>).</a:t>
            </a:r>
            <a:endParaRPr lang="lv-LV"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RZVSK drošība!!!</a:t>
            </a:r>
            <a:endParaRPr lang="lv-LV" dirty="0"/>
          </a:p>
        </p:txBody>
      </p:sp>
      <p:sp>
        <p:nvSpPr>
          <p:cNvPr id="3" name="Content Placeholder 2"/>
          <p:cNvSpPr>
            <a:spLocks noGrp="1"/>
          </p:cNvSpPr>
          <p:nvPr>
            <p:ph idx="1"/>
          </p:nvPr>
        </p:nvSpPr>
        <p:spPr/>
        <p:txBody>
          <a:bodyPr>
            <a:normAutofit fontScale="85000" lnSpcReduction="20000"/>
          </a:bodyPr>
          <a:lstStyle/>
          <a:p>
            <a:r>
              <a:rPr lang="lv-LV" dirty="0" smtClean="0"/>
              <a:t>Ievērojam COVID 19 drošības protokolu (2m).</a:t>
            </a:r>
          </a:p>
          <a:p>
            <a:r>
              <a:rPr lang="lv-LV" dirty="0" smtClean="0"/>
              <a:t>Līdzi ņemam uzlādētu telefonu.</a:t>
            </a:r>
          </a:p>
          <a:p>
            <a:r>
              <a:rPr lang="lv-LV" dirty="0" smtClean="0"/>
              <a:t>Apģērbam </a:t>
            </a:r>
            <a:r>
              <a:rPr lang="lv-LV" dirty="0"/>
              <a:t>jābūt ērtam, tādam, kas netraucē kustības. </a:t>
            </a:r>
            <a:endParaRPr lang="lv-LV" dirty="0" smtClean="0"/>
          </a:p>
          <a:p>
            <a:r>
              <a:rPr lang="lv-LV" dirty="0" smtClean="0"/>
              <a:t>Ērces ir pamodušās, apstrādājam drēbes un sevi ar aizsardzības līdzekļiem.</a:t>
            </a:r>
            <a:endParaRPr lang="lv-LV" dirty="0"/>
          </a:p>
          <a:p>
            <a:r>
              <a:rPr lang="lv-LV" dirty="0" smtClean="0"/>
              <a:t>Ja </a:t>
            </a:r>
            <a:r>
              <a:rPr lang="lv-LV" dirty="0"/>
              <a:t>dodieties mežā, izvēlieties krāsainu un košu apģērbu, kas atšķiras no apkārtējās vides zaļuma. Tā jūs viegli varēs pamanīt pat no attāluma. </a:t>
            </a:r>
          </a:p>
          <a:p>
            <a:r>
              <a:rPr lang="lv-LV" dirty="0"/>
              <a:t>Svarīgi padomāt par ērtiem apaviem. </a:t>
            </a:r>
          </a:p>
          <a:p>
            <a:r>
              <a:rPr lang="lv-LV" dirty="0" smtClean="0"/>
              <a:t>Neaizmirstiet </a:t>
            </a:r>
            <a:r>
              <a:rPr lang="lv-LV" dirty="0"/>
              <a:t>apģērbt arī galvu – cepure vai lakats ir atpūtas dabā </a:t>
            </a:r>
            <a:r>
              <a:rPr lang="lv-LV" dirty="0" smtClean="0"/>
              <a:t>nepieciešams</a:t>
            </a:r>
            <a:endParaRPr lang="lv-LV" dirty="0"/>
          </a:p>
          <a:p>
            <a:endParaRPr lang="lv-L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Tehniskais plāns.</a:t>
            </a:r>
            <a:endParaRPr lang="lv-LV" dirty="0"/>
          </a:p>
        </p:txBody>
      </p:sp>
      <p:sp>
        <p:nvSpPr>
          <p:cNvPr id="3" name="Content Placeholder 2"/>
          <p:cNvSpPr>
            <a:spLocks noGrp="1"/>
          </p:cNvSpPr>
          <p:nvPr>
            <p:ph idx="1"/>
          </p:nvPr>
        </p:nvSpPr>
        <p:spPr/>
        <p:txBody>
          <a:bodyPr>
            <a:normAutofit fontScale="70000" lnSpcReduction="20000"/>
          </a:bodyPr>
          <a:lstStyle/>
          <a:p>
            <a:r>
              <a:rPr lang="lv-LV" dirty="0"/>
              <a:t>Maršruta marķējums – lenta, lentas pušķīši izvietoti kreisajā </a:t>
            </a:r>
            <a:r>
              <a:rPr lang="lv-LV" dirty="0" smtClean="0"/>
              <a:t>pusē</a:t>
            </a:r>
            <a:r>
              <a:rPr lang="lv-LV" i="1" dirty="0" smtClean="0"/>
              <a:t>.</a:t>
            </a:r>
            <a:endParaRPr lang="lv-LV" dirty="0"/>
          </a:p>
          <a:p>
            <a:r>
              <a:rPr lang="lv-LV" i="1" dirty="0"/>
              <a:t>Kartē norādītajās Latvijas pilsētās</a:t>
            </a:r>
            <a:r>
              <a:rPr lang="lv-LV" i="1" dirty="0" smtClean="0"/>
              <a:t>, (nav garantēta precizitāte), </a:t>
            </a:r>
            <a:r>
              <a:rPr lang="lv-LV" i="1" dirty="0"/>
              <a:t>aicinām būt radošiem un izpildīt uzdevumus iepazīstoties ar sporta skolotāju sarūpētajām sportiski - aktīvajām norādēm dabas takās maršruta laikā.</a:t>
            </a:r>
            <a:endParaRPr lang="lv-LV" dirty="0"/>
          </a:p>
          <a:p>
            <a:r>
              <a:rPr lang="lv-LV" i="1" dirty="0"/>
              <a:t>Iemūžini savas jaunrades foto un nosūti tās savam sporta skolotājam! Mācību gada izskaņā sporta stundā visi kopā aplūkosim tās! Kopā ar foto iesūti arī savu Latvijas kontūru, kuru esi  ”izcilpojis”, ceļojuma finišā veicot </a:t>
            </a:r>
            <a:r>
              <a:rPr lang="lv-LV" i="1" dirty="0" smtClean="0"/>
              <a:t>ekrāna šāviena </a:t>
            </a:r>
            <a:r>
              <a:rPr lang="lv-LV" i="1" dirty="0"/>
              <a:t>foto savā </a:t>
            </a:r>
            <a:r>
              <a:rPr lang="lv-LV" i="1" dirty="0" err="1" smtClean="0"/>
              <a:t>viedierīcē</a:t>
            </a:r>
            <a:r>
              <a:rPr lang="lv-LV" i="1" dirty="0" smtClean="0"/>
              <a:t>, ja tāda ir. </a:t>
            </a:r>
            <a:endParaRPr lang="lv-LV" i="1" dirty="0" smtClean="0"/>
          </a:p>
          <a:p>
            <a:r>
              <a:rPr lang="lv-LV" i="1" dirty="0" smtClean="0"/>
              <a:t>Nosūtat savam sporta skolotājam atskaiti: dalībnieku skaits, apļu skaits, tīkamāko foto un komentāru.</a:t>
            </a:r>
            <a:endParaRPr lang="lv-LV" dirty="0"/>
          </a:p>
          <a:p>
            <a:r>
              <a:rPr lang="lv-LV" i="1" dirty="0"/>
              <a:t>Radiet ar savu iesūtīto darbu, </a:t>
            </a:r>
            <a:r>
              <a:rPr lang="lv-LV" i="1" dirty="0" smtClean="0"/>
              <a:t>interesentu </a:t>
            </a:r>
            <a:r>
              <a:rPr lang="lv-LV" i="1" dirty="0"/>
              <a:t>un neaizmirstamu noslēguma sporta stundu savā klasē! </a:t>
            </a:r>
            <a:endParaRPr lang="lv-LV" dirty="0"/>
          </a:p>
          <a:p>
            <a:endParaRPr lang="lv-LV"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Karte</a:t>
            </a:r>
            <a:endParaRPr lang="lv-LV" dirty="0"/>
          </a:p>
        </p:txBody>
      </p:sp>
      <p:pic>
        <p:nvPicPr>
          <p:cNvPr id="4" name="Content Placeholder 3" descr="karte7.png"/>
          <p:cNvPicPr>
            <a:picLocks noGrp="1" noChangeAspect="1"/>
          </p:cNvPicPr>
          <p:nvPr>
            <p:ph idx="1"/>
          </p:nvPr>
        </p:nvPicPr>
        <p:blipFill>
          <a:blip r:embed="rId2" cstate="print"/>
          <a:stretch>
            <a:fillRect/>
          </a:stretch>
        </p:blipFill>
        <p:spPr>
          <a:xfrm>
            <a:off x="0" y="1313384"/>
            <a:ext cx="8856984" cy="506794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Leģenda</a:t>
            </a:r>
            <a:endParaRPr lang="lv-LV" dirty="0"/>
          </a:p>
        </p:txBody>
      </p:sp>
      <p:sp>
        <p:nvSpPr>
          <p:cNvPr id="3" name="Content Placeholder 2"/>
          <p:cNvSpPr>
            <a:spLocks noGrp="1"/>
          </p:cNvSpPr>
          <p:nvPr>
            <p:ph idx="1"/>
          </p:nvPr>
        </p:nvSpPr>
        <p:spPr/>
        <p:txBody>
          <a:bodyPr>
            <a:normAutofit fontScale="32500" lnSpcReduction="20000"/>
          </a:bodyPr>
          <a:lstStyle/>
          <a:p>
            <a:r>
              <a:rPr lang="lv-LV" b="1" dirty="0"/>
              <a:t>Maršruta sākums meža malā pretim RZV. </a:t>
            </a:r>
            <a:endParaRPr lang="lv-LV" dirty="0"/>
          </a:p>
          <a:p>
            <a:r>
              <a:rPr lang="lv-LV" b="1" dirty="0"/>
              <a:t>KOLKA </a:t>
            </a:r>
            <a:r>
              <a:rPr lang="lv-LV" dirty="0"/>
              <a:t>– ieslēdzam savus GPS, uzņemam starta laiku, pagriežamies DR  virzienā,</a:t>
            </a:r>
            <a:r>
              <a:rPr lang="lv-LV" b="1" dirty="0"/>
              <a:t> PIRMS DODIES CEĻĀ IZDOMĀ SAVU KOPĒJO ĢIMENES SALIEDĒŠANĀS ROKAS SPIEDIENU VAI APSKĀVIENU, IEMŪŽINI TO FOTO UN DODIES CEĻĀ APKĀRT LATVIJAS KONTŪRAI!</a:t>
            </a:r>
            <a:endParaRPr lang="lv-LV" dirty="0"/>
          </a:p>
          <a:p>
            <a:r>
              <a:rPr lang="lv-LV" b="1" dirty="0"/>
              <a:t>VENTSPILS</a:t>
            </a:r>
            <a:r>
              <a:rPr lang="lv-LV" dirty="0"/>
              <a:t> – turpinām virzīties D virzienā, </a:t>
            </a:r>
            <a:r>
              <a:rPr lang="lv-LV" b="1" dirty="0"/>
              <a:t>ŠĶĒRSO AR MILŽA DOMĀŠANU VENTU VENTSPILĪ!</a:t>
            </a:r>
            <a:endParaRPr lang="lv-LV" dirty="0"/>
          </a:p>
          <a:p>
            <a:r>
              <a:rPr lang="lv-LV" b="1" dirty="0"/>
              <a:t>LIEPĀJA </a:t>
            </a:r>
            <a:r>
              <a:rPr lang="lv-LV" dirty="0"/>
              <a:t>-  turpinām virzīties D virzienā, </a:t>
            </a:r>
            <a:r>
              <a:rPr lang="lv-LV" b="1" dirty="0"/>
              <a:t>ŠŪPOJIES VĒJĀ PILSĒTĀ, KURĀ PIEDZIMST VĒJŠ!</a:t>
            </a:r>
            <a:endParaRPr lang="lv-LV" dirty="0"/>
          </a:p>
          <a:p>
            <a:r>
              <a:rPr lang="lv-LV" b="1" dirty="0"/>
              <a:t>NIDA</a:t>
            </a:r>
            <a:r>
              <a:rPr lang="lv-LV" dirty="0"/>
              <a:t> - turpinām virzīties A virzienā, zem augstsprieguma līnijas, </a:t>
            </a:r>
            <a:r>
              <a:rPr lang="lv-LV" b="1" dirty="0"/>
              <a:t>LEC TĪĢERI UN SVEICINI SABONI LIETUVĀ!</a:t>
            </a:r>
            <a:endParaRPr lang="lv-LV" dirty="0"/>
          </a:p>
          <a:p>
            <a:r>
              <a:rPr lang="lv-LV" b="1" dirty="0"/>
              <a:t>ELEJA</a:t>
            </a:r>
            <a:r>
              <a:rPr lang="lv-LV" dirty="0"/>
              <a:t> - turpinām virzīties A virzienā, zem augstsprieguma līnijas , krūmājs, jāšķērso grāvis, </a:t>
            </a:r>
            <a:r>
              <a:rPr lang="lv-LV" b="1" dirty="0"/>
              <a:t>BĪSTAMS PURVAINS SEGUMS – LAIPO UZMANĪGI SAGLABĀJOT LĪDZSVARU!</a:t>
            </a:r>
            <a:endParaRPr lang="lv-LV" dirty="0"/>
          </a:p>
          <a:p>
            <a:r>
              <a:rPr lang="lv-LV" b="1" dirty="0"/>
              <a:t>GRENCTĀLE</a:t>
            </a:r>
            <a:r>
              <a:rPr lang="lv-LV" dirty="0"/>
              <a:t> - turpinām virzīties A virzienā, zem augstsprieguma līnijas, </a:t>
            </a:r>
            <a:r>
              <a:rPr lang="lv-LV" b="1" dirty="0"/>
              <a:t>GARĀM SKUDRU PŪZNIM, DODIES ZOSU GĀJIENĀ, NETRAUCĒ SKUDRAS!</a:t>
            </a:r>
            <a:endParaRPr lang="lv-LV" dirty="0"/>
          </a:p>
          <a:p>
            <a:r>
              <a:rPr lang="lv-LV" b="1" dirty="0"/>
              <a:t>CEĻĀ UZ DAUGAVPILI SALASI PIECUS ČIEKURUS!</a:t>
            </a:r>
            <a:endParaRPr lang="lv-LV" dirty="0"/>
          </a:p>
          <a:p>
            <a:r>
              <a:rPr lang="lv-LV" b="1" dirty="0"/>
              <a:t>DAUGAVPILS</a:t>
            </a:r>
            <a:r>
              <a:rPr lang="lv-LV" dirty="0"/>
              <a:t> – pagriežamies DA virzienā 120 m, tad pagriežamies Z virzienā 120 m, </a:t>
            </a:r>
            <a:r>
              <a:rPr lang="lv-LV" b="1" dirty="0"/>
              <a:t>TILTS PĀRI DAUGAVAI – MET ČIEKURUS DAUGAVĀ, LAI TIKTU UPEI PĀRI!</a:t>
            </a:r>
            <a:endParaRPr lang="lv-LV" dirty="0"/>
          </a:p>
          <a:p>
            <a:r>
              <a:rPr lang="lv-LV" b="1" dirty="0"/>
              <a:t>ZILUPE</a:t>
            </a:r>
            <a:r>
              <a:rPr lang="lv-LV" dirty="0"/>
              <a:t> - turpinām virzīties ZR virzienā, </a:t>
            </a:r>
            <a:r>
              <a:rPr lang="lv-LV" b="1" dirty="0"/>
              <a:t>ZILO EZERU ZEMĒ IZSKRIEN SAVU ĢEOMETRISKO FIGŪRU!</a:t>
            </a:r>
            <a:endParaRPr lang="lv-LV" dirty="0"/>
          </a:p>
          <a:p>
            <a:r>
              <a:rPr lang="lv-LV" b="1" dirty="0"/>
              <a:t>GREBŅEVA</a:t>
            </a:r>
            <a:r>
              <a:rPr lang="lv-LV" dirty="0"/>
              <a:t> - turpinām virzīties ZR virzienā</a:t>
            </a:r>
            <a:r>
              <a:rPr lang="lv-LV" b="1" dirty="0"/>
              <a:t>, CEĻO GAR GAUJU UN RADI SAVU ĪPAŠO PĀRVIETOŠANĀS SOLI!</a:t>
            </a:r>
            <a:endParaRPr lang="lv-LV" dirty="0"/>
          </a:p>
          <a:p>
            <a:r>
              <a:rPr lang="lv-LV" b="1" dirty="0"/>
              <a:t>APE</a:t>
            </a:r>
            <a:r>
              <a:rPr lang="lv-LV" dirty="0"/>
              <a:t> - turpinām virzīties ZR virzienā, </a:t>
            </a:r>
            <a:r>
              <a:rPr lang="lv-LV" b="1" dirty="0"/>
              <a:t>AIZSNIEDZ KOKA AUGSTĀKO PUNKTU! </a:t>
            </a:r>
            <a:endParaRPr lang="lv-LV" dirty="0"/>
          </a:p>
          <a:p>
            <a:r>
              <a:rPr lang="lv-LV" b="1" dirty="0"/>
              <a:t>VALKA</a:t>
            </a:r>
            <a:r>
              <a:rPr lang="lv-LV" dirty="0"/>
              <a:t> - turpinām virzīties R virzienā, </a:t>
            </a:r>
            <a:r>
              <a:rPr lang="lv-LV" b="1" dirty="0"/>
              <a:t>IZSKRIEN SEPTIŅUS KOKUS UN SEPTĪTO KOKU APĶER!</a:t>
            </a:r>
            <a:endParaRPr lang="lv-LV" dirty="0"/>
          </a:p>
          <a:p>
            <a:r>
              <a:rPr lang="lv-LV" b="1" dirty="0"/>
              <a:t>AINAŽI </a:t>
            </a:r>
            <a:r>
              <a:rPr lang="lv-LV" dirty="0"/>
              <a:t>- turpinām virzīties R virzienā</a:t>
            </a:r>
            <a:r>
              <a:rPr lang="lv-LV" b="1" dirty="0"/>
              <a:t>, IZPILDI LĒCIENUS NO DZIĻA PIETUPIENA TIK REIZES, CIK BURTU IR PILSĒTAS NOSAUKUMĀ!</a:t>
            </a:r>
            <a:endParaRPr lang="lv-LV" dirty="0"/>
          </a:p>
          <a:p>
            <a:r>
              <a:rPr lang="lv-LV" b="1" dirty="0"/>
              <a:t>SALACGRĪVA </a:t>
            </a:r>
            <a:r>
              <a:rPr lang="lv-LV" dirty="0"/>
              <a:t>- turpinām virzīties D virzienā, </a:t>
            </a:r>
            <a:r>
              <a:rPr lang="lv-LV" b="1" dirty="0"/>
              <a:t>ĀTRS SKRĒJIENS NO SALCGRĪVAS LĪDZ SAULKRASTU BĒRZIEM!</a:t>
            </a:r>
            <a:endParaRPr lang="lv-LV" dirty="0"/>
          </a:p>
          <a:p>
            <a:r>
              <a:rPr lang="lv-LV" b="1" dirty="0"/>
              <a:t>SAULKRASTI </a:t>
            </a:r>
            <a:r>
              <a:rPr lang="lv-LV" dirty="0"/>
              <a:t>- turpinām virzīties D,DR virzienā, </a:t>
            </a:r>
            <a:r>
              <a:rPr lang="lv-LV" b="1" dirty="0"/>
              <a:t>BĒRZU BIRZĪ IZPILDI ELPOŠANAS VINGRINĀJUMUS PĒC ĀTRĀ SKRĒJIENA!</a:t>
            </a:r>
            <a:endParaRPr lang="lv-LV" dirty="0"/>
          </a:p>
          <a:p>
            <a:r>
              <a:rPr lang="lv-LV" b="1" dirty="0"/>
              <a:t>RĪGA </a:t>
            </a:r>
            <a:r>
              <a:rPr lang="lv-LV" dirty="0"/>
              <a:t>- turpinām virzīties R virzienā, </a:t>
            </a:r>
            <a:r>
              <a:rPr lang="lv-LV" b="1" dirty="0"/>
              <a:t>UZSKRIEN RĪGAS VISAUGSTĀKAJĀ SMILŠU KALNĀ UN NOSKRIEN NO TĀ, TURPINI KUSTĪBU PA KREISI!</a:t>
            </a:r>
            <a:endParaRPr lang="lv-LV" dirty="0"/>
          </a:p>
          <a:p>
            <a:r>
              <a:rPr lang="lv-LV" b="1" dirty="0"/>
              <a:t>JŪRMALA </a:t>
            </a:r>
            <a:r>
              <a:rPr lang="lv-LV" dirty="0"/>
              <a:t>- turpinām virzīties ZR virzienā, </a:t>
            </a:r>
            <a:r>
              <a:rPr lang="lv-LV" b="1" dirty="0"/>
              <a:t>JŪRMALAS PLUDMALĒ IZPILDI JOGAS VINGRINĀJUMU!</a:t>
            </a:r>
            <a:endParaRPr lang="lv-LV" dirty="0"/>
          </a:p>
          <a:p>
            <a:r>
              <a:rPr lang="lv-LV" b="1" dirty="0"/>
              <a:t>ENGURE </a:t>
            </a:r>
            <a:r>
              <a:rPr lang="lv-LV" dirty="0"/>
              <a:t>- turpinām virzīties ZR virzienā, </a:t>
            </a:r>
            <a:r>
              <a:rPr lang="lv-LV" b="1" dirty="0"/>
              <a:t>SENAJĀ ZVEJAS OSTAS PILSĒTĀ IZVEIDO VISLIELISKĀKO ĢIMENES FOTO VAI SELFIJU, JA DODIES CEĻOJUMĀ VIENS, AR DEVĪZI “MĒS ESAM SPORTIŅĀ!”</a:t>
            </a:r>
            <a:endParaRPr lang="lv-LV" dirty="0"/>
          </a:p>
          <a:p>
            <a:r>
              <a:rPr lang="lv-LV" b="1" dirty="0"/>
              <a:t>ROJA</a:t>
            </a:r>
            <a:r>
              <a:rPr lang="lv-LV" dirty="0"/>
              <a:t> - turpinām virzīties ZR virzienā, </a:t>
            </a:r>
            <a:r>
              <a:rPr lang="lv-LV" b="1" dirty="0"/>
              <a:t>ATRODI VISINTERESANTĀKO ŠĶĒRSLI UN PĀRVARI TO!</a:t>
            </a:r>
            <a:endParaRPr lang="lv-LV" dirty="0"/>
          </a:p>
          <a:p>
            <a:r>
              <a:rPr lang="lv-LV" b="1" dirty="0"/>
              <a:t>KOLKA</a:t>
            </a:r>
            <a:r>
              <a:rPr lang="lv-LV" dirty="0"/>
              <a:t> – kontrollaiks, paskatāmies savus GPS distances karti, salīdzinām ar karti. IZVEIDO EKRĀNUZŅĒMUMU AR TAVU LATVIJAS KONTŪRU, LAI VARI NOSŪTĪT SAVAM SPORTA SKOLOTĀJAM UN SAGLABĀ PIEMIŅAI!</a:t>
            </a:r>
          </a:p>
          <a:p>
            <a:endParaRPr lang="lv-LV"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Kolka-Ventspils-Liepāja- Nida</a:t>
            </a:r>
            <a:endParaRPr lang="lv-LV" dirty="0"/>
          </a:p>
        </p:txBody>
      </p:sp>
      <p:pic>
        <p:nvPicPr>
          <p:cNvPr id="1026" name="Picture 2" descr="D:\dokumenti\user\desktop\VS\LV karte\Kolka.jpg"/>
          <p:cNvPicPr>
            <a:picLocks noGrp="1" noChangeAspect="1" noChangeArrowheads="1"/>
          </p:cNvPicPr>
          <p:nvPr>
            <p:ph idx="1"/>
          </p:nvPr>
        </p:nvPicPr>
        <p:blipFill>
          <a:blip r:embed="rId2" cstate="print"/>
          <a:srcRect/>
          <a:stretch>
            <a:fillRect/>
          </a:stretch>
        </p:blipFill>
        <p:spPr bwMode="auto">
          <a:xfrm>
            <a:off x="0" y="1052737"/>
            <a:ext cx="2267744" cy="2088232"/>
          </a:xfrm>
          <a:prstGeom prst="rect">
            <a:avLst/>
          </a:prstGeom>
          <a:noFill/>
        </p:spPr>
      </p:pic>
      <p:pic>
        <p:nvPicPr>
          <p:cNvPr id="1027" name="Picture 3" descr="D:\dokumenti\user\desktop\VS\LV karte\Venta, Lemberga hūte.jpg"/>
          <p:cNvPicPr>
            <a:picLocks noChangeAspect="1" noChangeArrowheads="1"/>
          </p:cNvPicPr>
          <p:nvPr/>
        </p:nvPicPr>
        <p:blipFill>
          <a:blip r:embed="rId3" cstate="print"/>
          <a:srcRect/>
          <a:stretch>
            <a:fillRect/>
          </a:stretch>
        </p:blipFill>
        <p:spPr bwMode="auto">
          <a:xfrm>
            <a:off x="1979712" y="1052736"/>
            <a:ext cx="3024336" cy="3139184"/>
          </a:xfrm>
          <a:prstGeom prst="rect">
            <a:avLst/>
          </a:prstGeom>
          <a:noFill/>
        </p:spPr>
      </p:pic>
      <p:pic>
        <p:nvPicPr>
          <p:cNvPr id="1028" name="Picture 4" descr="D:\dokumenti\user\desktop\VS\LV karte\Nida.jpg"/>
          <p:cNvPicPr>
            <a:picLocks noChangeAspect="1" noChangeArrowheads="1"/>
          </p:cNvPicPr>
          <p:nvPr/>
        </p:nvPicPr>
        <p:blipFill>
          <a:blip r:embed="rId4" cstate="print"/>
          <a:srcRect/>
          <a:stretch>
            <a:fillRect/>
          </a:stretch>
        </p:blipFill>
        <p:spPr bwMode="auto">
          <a:xfrm>
            <a:off x="5004048" y="1556792"/>
            <a:ext cx="3402378" cy="45365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Eleja-Grenctāle</a:t>
            </a:r>
            <a:endParaRPr lang="lv-LV" dirty="0"/>
          </a:p>
        </p:txBody>
      </p:sp>
      <p:pic>
        <p:nvPicPr>
          <p:cNvPr id="4" name="Content Placeholder 3" descr="Eleja.jpg"/>
          <p:cNvPicPr>
            <a:picLocks noGrp="1" noChangeAspect="1"/>
          </p:cNvPicPr>
          <p:nvPr>
            <p:ph idx="1"/>
          </p:nvPr>
        </p:nvPicPr>
        <p:blipFill>
          <a:blip r:embed="rId2" cstate="print"/>
          <a:stretch>
            <a:fillRect/>
          </a:stretch>
        </p:blipFill>
        <p:spPr>
          <a:xfrm>
            <a:off x="1187624" y="1124744"/>
            <a:ext cx="2448272" cy="3264363"/>
          </a:xfrm>
        </p:spPr>
      </p:pic>
      <p:pic>
        <p:nvPicPr>
          <p:cNvPr id="2050" name="Picture 2" descr="D:\dokumenti\user\desktop\VS\LV karte\Grenctāle.jpg"/>
          <p:cNvPicPr>
            <a:picLocks noChangeAspect="1" noChangeArrowheads="1"/>
          </p:cNvPicPr>
          <p:nvPr/>
        </p:nvPicPr>
        <p:blipFill>
          <a:blip r:embed="rId3" cstate="print"/>
          <a:srcRect/>
          <a:stretch>
            <a:fillRect/>
          </a:stretch>
        </p:blipFill>
        <p:spPr bwMode="auto">
          <a:xfrm>
            <a:off x="4572000" y="1196752"/>
            <a:ext cx="2376264" cy="316835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727</Words>
  <Application>Microsoft Office PowerPoint</Application>
  <PresentationFormat>On-screen Show (4:3)</PresentationFormat>
  <Paragraphs>66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RZVSK</vt:lpstr>
      <vt:lpstr>RZVSK</vt:lpstr>
      <vt:lpstr>RZVSK drošība!!!</vt:lpstr>
      <vt:lpstr>Tehniskais plāns.</vt:lpstr>
      <vt:lpstr>Karte</vt:lpstr>
      <vt:lpstr>Leģenda</vt:lpstr>
      <vt:lpstr>Kolka-Ventspils-Liepāja- Nida</vt:lpstr>
      <vt:lpstr>Eleja-Grenctāle</vt:lpstr>
      <vt:lpstr>Daugavpils-Zilupe-Grebņeva</vt:lpstr>
      <vt:lpstr>Ape-Valka</vt:lpstr>
      <vt:lpstr>Salacgrīva - Saulkrasti</vt:lpstr>
      <vt:lpstr>Mums, sporta skolotājiem: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11</cp:revision>
  <dcterms:created xsi:type="dcterms:W3CDTF">2021-05-10T07:53:24Z</dcterms:created>
  <dcterms:modified xsi:type="dcterms:W3CDTF">2021-05-11T10:51:02Z</dcterms:modified>
</cp:coreProperties>
</file>